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  <p:sldMasterId id="2147483667" r:id="rId3"/>
    <p:sldMasterId id="2147483672" r:id="rId4"/>
  </p:sldMasterIdLst>
  <p:notesMasterIdLst>
    <p:notesMasterId r:id="rId30"/>
  </p:notesMasterIdLst>
  <p:sldIdLst>
    <p:sldId id="256" r:id="rId5"/>
    <p:sldId id="259" r:id="rId6"/>
    <p:sldId id="258" r:id="rId7"/>
    <p:sldId id="257" r:id="rId8"/>
    <p:sldId id="265" r:id="rId9"/>
    <p:sldId id="266" r:id="rId10"/>
    <p:sldId id="260" r:id="rId11"/>
    <p:sldId id="263" r:id="rId12"/>
    <p:sldId id="261" r:id="rId13"/>
    <p:sldId id="264" r:id="rId14"/>
    <p:sldId id="271" r:id="rId15"/>
    <p:sldId id="282" r:id="rId16"/>
    <p:sldId id="268" r:id="rId17"/>
    <p:sldId id="269" r:id="rId18"/>
    <p:sldId id="270" r:id="rId19"/>
    <p:sldId id="285" r:id="rId20"/>
    <p:sldId id="272" r:id="rId21"/>
    <p:sldId id="280" r:id="rId22"/>
    <p:sldId id="274" r:id="rId23"/>
    <p:sldId id="283" r:id="rId24"/>
    <p:sldId id="276" r:id="rId25"/>
    <p:sldId id="284" r:id="rId26"/>
    <p:sldId id="277" r:id="rId27"/>
    <p:sldId id="278" r:id="rId28"/>
    <p:sldId id="279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Poppins Medium" panose="00000600000000000000" pitchFamily="2" charset="0"/>
      <p:regular r:id="rId39"/>
      <p:bold r:id="rId40"/>
      <p:italic r:id="rId41"/>
      <p:boldItalic r:id="rId42"/>
    </p:embeddedFont>
    <p:embeddedFont>
      <p:font typeface="Poppins SemiBold" panose="000007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RUoZ+TKSFRqTexpasG5lEXGPd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fb2e0160b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11fb2e0160b_4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g11fb2e0160b_4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Product Thinking (Design Thinking, Requirement Analysis, 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Multi Skilled (Frontend, Backend, DevOps)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Fast Decision Making (Agile)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Increasing the Pace (Automation CI/CD)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Startup Mindset (Agile)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Continuous Improvement (Retros)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68" name="Google Shape;36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376" name="Google Shape;37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408" name="Google Shape;40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21" name="Google Shape;42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29" name="Google Shape;42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47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74" name="Google Shape;47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07" name="Google Shape;5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Architecture – 5 mins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NFR Dashboard – 3 mins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Demo – 10 mins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1. Show the Responsiveness and Wave tool first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23" name="Google Shape;52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531" name="Google Shape;53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fb2e0160b_4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g11fb2e0160b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38" name="Google Shape;33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199" name="Google Shape;19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254" name="Google Shape;25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ack 2 lines" type="title">
  <p:cSld name="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7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7;p2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ack">
  <p:cSld name="Voice 2 — Blac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Red">
  <p:cSld name="Voice 2 — Red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4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ue">
  <p:cSld name="Voice 2 — Blue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4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ack">
  <p:cSld name="Campaign — Black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46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Red">
  <p:cSld name="Campaign — Red"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47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ue">
  <p:cSld name="Campaign — Blue">
    <p:bg>
      <p:bgPr>
        <a:solidFill>
          <a:schemeClr val="accen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48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ack">
  <p:cSld name="Seize — Black">
    <p:bg>
      <p:bgPr>
        <a:solidFill>
          <a:srgbClr val="26262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9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9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4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ue">
  <p:cSld name="Seize — Blue">
    <p:bg>
      <p:bgPr>
        <a:solidFill>
          <a:schemeClr val="accen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0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0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5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87" name="Google Shape;87;p34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7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7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Medium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92" name="Google Shape;92;p3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3" name="Google Shape;93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White">
  <p:cSld name="Agenda — Whi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9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Full Image">
  <p:cSld name="Agenda — Full Ima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0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00" name="Google Shape;100;p40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4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Right Option 1">
  <p:cSld name="One Column: Image Right Option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1"/>
          <p:cNvSpPr txBox="1">
            <a:spLocks noGrp="1"/>
          </p:cNvSpPr>
          <p:nvPr>
            <p:ph type="body" idx="1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1"/>
          <p:cNvSpPr>
            <a:spLocks noGrp="1"/>
          </p:cNvSpPr>
          <p:nvPr>
            <p:ph type="pic" idx="2"/>
          </p:nvPr>
        </p:nvSpPr>
        <p:spPr>
          <a:xfrm>
            <a:off x="3486480" y="0"/>
            <a:ext cx="870552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3" name="Google Shape;113;p5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Right Option 2">
  <p:cSld name="One Column: Image Right Option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2"/>
          <p:cNvSpPr>
            <a:spLocks noGrp="1"/>
          </p:cNvSpPr>
          <p:nvPr>
            <p:ph type="pic" idx="2"/>
          </p:nvPr>
        </p:nvSpPr>
        <p:spPr>
          <a:xfrm>
            <a:off x="3113436" y="0"/>
            <a:ext cx="907856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6" name="Google Shape;116;p52"/>
          <p:cNvSpPr txBox="1">
            <a:spLocks noGrp="1"/>
          </p:cNvSpPr>
          <p:nvPr>
            <p:ph type="title"/>
          </p:nvPr>
        </p:nvSpPr>
        <p:spPr>
          <a:xfrm>
            <a:off x="685800" y="3355848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2"/>
          <p:cNvSpPr txBox="1">
            <a:spLocks noGrp="1"/>
          </p:cNvSpPr>
          <p:nvPr>
            <p:ph type="body" idx="1"/>
          </p:nvPr>
        </p:nvSpPr>
        <p:spPr>
          <a:xfrm>
            <a:off x="685800" y="4403054"/>
            <a:ext cx="2404872" cy="177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Full Image">
  <p:cSld name="One Column: Full Imag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3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1" name="Google Shape;121;p5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3"/>
          <p:cNvSpPr txBox="1">
            <a:spLocks noGrp="1"/>
          </p:cNvSpPr>
          <p:nvPr>
            <p:ph type="body" idx="1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5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Left">
  <p:cSld name="One Column: Image Lef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4"/>
          <p:cNvSpPr>
            <a:spLocks noGrp="1"/>
          </p:cNvSpPr>
          <p:nvPr>
            <p:ph type="pic" idx="2"/>
          </p:nvPr>
        </p:nvSpPr>
        <p:spPr>
          <a:xfrm>
            <a:off x="0" y="0"/>
            <a:ext cx="590702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body" idx="1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Left">
  <p:cSld name="Half circle image: Image Lef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55"/>
          <p:cNvSpPr>
            <a:spLocks noGrp="1"/>
          </p:cNvSpPr>
          <p:nvPr>
            <p:ph type="pic" idx="2"/>
          </p:nvPr>
        </p:nvSpPr>
        <p:spPr>
          <a:xfrm>
            <a:off x="0" y="0"/>
            <a:ext cx="5910073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2" name="Google Shape;132;p55"/>
          <p:cNvSpPr txBox="1">
            <a:spLocks noGrp="1"/>
          </p:cNvSpPr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5"/>
          <p:cNvSpPr txBox="1">
            <a:spLocks noGrp="1"/>
          </p:cNvSpPr>
          <p:nvPr>
            <p:ph type="body" idx="1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56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7" name="Google Shape;137;p56"/>
          <p:cNvSpPr txBox="1">
            <a:spLocks noGrp="1"/>
          </p:cNvSpPr>
          <p:nvPr>
            <p:ph type="title"/>
          </p:nvPr>
        </p:nvSpPr>
        <p:spPr>
          <a:xfrm>
            <a:off x="685800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6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yout">
  <p:cSld name="Two Column Layou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7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7"/>
          <p:cNvSpPr txBox="1">
            <a:spLocks noGrp="1"/>
          </p:cNvSpPr>
          <p:nvPr>
            <p:ph type="body" idx="1"/>
          </p:nvPr>
        </p:nvSpPr>
        <p:spPr>
          <a:xfrm>
            <a:off x="685800" y="2183710"/>
            <a:ext cx="10817352" cy="363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7"/>
          <p:cNvSpPr txBox="1">
            <a:spLocks noGrp="1"/>
          </p:cNvSpPr>
          <p:nvPr>
            <p:ph type="subTitle" idx="2"/>
          </p:nvPr>
        </p:nvSpPr>
        <p:spPr>
          <a:xfrm>
            <a:off x="685800" y="1788850"/>
            <a:ext cx="10817352" cy="25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5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9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24" cy="114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 Medium"/>
              <a:buNone/>
              <a:defRPr sz="2299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hort paragraph">
  <p:cSld name="Title with short paragraph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8"/>
          <p:cNvSpPr txBox="1">
            <a:spLocks noGrp="1"/>
          </p:cNvSpPr>
          <p:nvPr>
            <p:ph type="title"/>
          </p:nvPr>
        </p:nvSpPr>
        <p:spPr>
          <a:xfrm>
            <a:off x="685800" y="2862072"/>
            <a:ext cx="33558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8"/>
          <p:cNvSpPr txBox="1">
            <a:spLocks noGrp="1"/>
          </p:cNvSpPr>
          <p:nvPr>
            <p:ph type="body" idx="1"/>
          </p:nvPr>
        </p:nvSpPr>
        <p:spPr>
          <a:xfrm>
            <a:off x="5358384" y="1901952"/>
            <a:ext cx="6153912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58"/>
          <p:cNvSpPr txBox="1">
            <a:spLocks noGrp="1"/>
          </p:cNvSpPr>
          <p:nvPr>
            <p:ph type="subTitle" idx="2"/>
          </p:nvPr>
        </p:nvSpPr>
        <p:spPr>
          <a:xfrm>
            <a:off x="5358384" y="1490472"/>
            <a:ext cx="6153912" cy="25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5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9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9"/>
          <p:cNvSpPr>
            <a:spLocks noGrp="1"/>
          </p:cNvSpPr>
          <p:nvPr>
            <p:ph type="chart" idx="2"/>
          </p:nvPr>
        </p:nvSpPr>
        <p:spPr>
          <a:xfrm>
            <a:off x="685979" y="1805796"/>
            <a:ext cx="10820170" cy="413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400" rIns="0" bIns="0" anchor="ctr" anchorCtr="0">
            <a:noAutofit/>
          </a:bodyPr>
          <a:lstStyle>
            <a:lvl1pPr marR="0" lvl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" name="Google Shape;152;p5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ith Copy">
  <p:cSld name="Logo with Cop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1"/>
          <p:cNvSpPr txBox="1">
            <a:spLocks noGrp="1"/>
          </p:cNvSpPr>
          <p:nvPr>
            <p:ph type="body" idx="1"/>
          </p:nvPr>
        </p:nvSpPr>
        <p:spPr>
          <a:xfrm>
            <a:off x="685800" y="1097280"/>
            <a:ext cx="335584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61"/>
          <p:cNvSpPr txBox="1">
            <a:spLocks noGrp="1"/>
          </p:cNvSpPr>
          <p:nvPr>
            <p:ph type="subTitle" idx="2"/>
          </p:nvPr>
        </p:nvSpPr>
        <p:spPr>
          <a:xfrm>
            <a:off x="685800" y="685800"/>
            <a:ext cx="3355848" cy="25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61"/>
          <p:cNvSpPr>
            <a:spLocks noGrp="1"/>
          </p:cNvSpPr>
          <p:nvPr>
            <p:ph type="pic" idx="3"/>
          </p:nvPr>
        </p:nvSpPr>
        <p:spPr>
          <a:xfrm>
            <a:off x="4419600" y="0"/>
            <a:ext cx="77724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0" name="Google Shape;160;p6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Full Page">
  <p:cSld name="Logo Full Pag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2"/>
          <p:cNvSpPr>
            <a:spLocks noGrp="1"/>
          </p:cNvSpPr>
          <p:nvPr>
            <p:ph type="pic" idx="2"/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3" name="Google Shape;163;p62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6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Mark — Positive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Mark — Negative">
  <p:cSld name="Brand Mark — Negative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ack">
  <p:cSld name="Voice — Black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ue">
  <p:cSld name="Voice — Blue">
    <p:bg>
      <p:bgPr>
        <a:solidFill>
          <a:schemeClr val="accen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b2e0160b_4_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07E46-7CAE-0448-E332-5FA04721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04" y="1031135"/>
            <a:ext cx="9480944" cy="4581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E355FB-7DA5-0571-3B9B-5896A2200BF2}"/>
              </a:ext>
            </a:extLst>
          </p:cNvPr>
          <p:cNvSpPr/>
          <p:nvPr/>
        </p:nvSpPr>
        <p:spPr>
          <a:xfrm>
            <a:off x="4389008" y="5478430"/>
            <a:ext cx="30315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Group -D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B31001-69C5-CB84-8B76-CE91395D5C9B}"/>
              </a:ext>
            </a:extLst>
          </p:cNvPr>
          <p:cNvSpPr/>
          <p:nvPr/>
        </p:nvSpPr>
        <p:spPr>
          <a:xfrm>
            <a:off x="1112910" y="0"/>
            <a:ext cx="8802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Course Registration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8863590" y="3586652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6" name="Google Shape;266;p9"/>
          <p:cNvGrpSpPr/>
          <p:nvPr/>
        </p:nvGrpSpPr>
        <p:grpSpPr>
          <a:xfrm>
            <a:off x="3544534" y="1078591"/>
            <a:ext cx="5669180" cy="5239568"/>
            <a:chOff x="1559708" y="795543"/>
            <a:chExt cx="7842514" cy="7215829"/>
          </a:xfrm>
        </p:grpSpPr>
        <p:grpSp>
          <p:nvGrpSpPr>
            <p:cNvPr id="267" name="Google Shape;267;p9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68" name="Google Shape;268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9" name="Google Shape;269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0" name="Google Shape;270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74" name="Google Shape;274;p9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75" name="Google Shape;275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6" name="Google Shape;276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7" name="Google Shape;277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1" name="Google Shape;281;p9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82" name="Google Shape;282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" name="Google Shape;283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4" name="Google Shape;284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8" name="Google Shape;288;p9"/>
            <p:cNvGrpSpPr/>
            <p:nvPr/>
          </p:nvGrpSpPr>
          <p:grpSpPr>
            <a:xfrm>
              <a:off x="5024888" y="2272651"/>
              <a:ext cx="2776385" cy="2584371"/>
              <a:chOff x="5891741" y="1696263"/>
              <a:chExt cx="3024410" cy="2815242"/>
            </a:xfrm>
          </p:grpSpPr>
          <p:sp>
            <p:nvSpPr>
              <p:cNvPr id="289" name="Google Shape;289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0" name="Google Shape;290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1" name="Google Shape;291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w="9525" cap="flat" cmpd="sng">
                  <a:solidFill>
                    <a:srgbClr val="0070C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95" name="Google Shape;295;p9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96" name="Google Shape;296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7" name="Google Shape;297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8" name="Google Shape;298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9" name="Google Shape;299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0" name="Google Shape;300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302" name="Google Shape;302;p9"/>
          <p:cNvSpPr/>
          <p:nvPr/>
        </p:nvSpPr>
        <p:spPr>
          <a:xfrm>
            <a:off x="7859543" y="4358921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6846532" y="5022309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5970930" y="5640874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9"/>
          <p:cNvSpPr txBox="1"/>
          <p:nvPr/>
        </p:nvSpPr>
        <p:spPr>
          <a:xfrm>
            <a:off x="9759319" y="2886890"/>
            <a:ext cx="17828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CRS Project </a:t>
            </a:r>
            <a:endParaRPr sz="18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6348973" y="5695007"/>
            <a:ext cx="3366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Understanding Project Goals</a:t>
            </a:r>
            <a:endParaRPr sz="1800" b="0" i="0" u="none" strike="noStrike" cap="non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07" name="Google Shape;307;p9"/>
          <p:cNvSpPr txBox="1"/>
          <p:nvPr/>
        </p:nvSpPr>
        <p:spPr>
          <a:xfrm>
            <a:off x="7273741" y="5053685"/>
            <a:ext cx="4211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Technologies JAVA/REST</a:t>
            </a:r>
            <a:endParaRPr sz="18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9"/>
          <p:cNvSpPr txBox="1"/>
          <p:nvPr/>
        </p:nvSpPr>
        <p:spPr>
          <a:xfrm>
            <a:off x="8244914" y="4379113"/>
            <a:ext cx="3947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Thinking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9"/>
          <p:cNvSpPr txBox="1"/>
          <p:nvPr/>
        </p:nvSpPr>
        <p:spPr>
          <a:xfrm>
            <a:off x="9260899" y="3658609"/>
            <a:ext cx="28625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Adapting to a developer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 sz="18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9"/>
          <p:cNvSpPr txBox="1"/>
          <p:nvPr/>
        </p:nvSpPr>
        <p:spPr>
          <a:xfrm>
            <a:off x="8504413" y="2393699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9"/>
          <p:cNvSpPr txBox="1"/>
          <p:nvPr/>
        </p:nvSpPr>
        <p:spPr>
          <a:xfrm>
            <a:off x="7375243" y="334422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9"/>
          <p:cNvSpPr txBox="1"/>
          <p:nvPr/>
        </p:nvSpPr>
        <p:spPr>
          <a:xfrm>
            <a:off x="6330373" y="4232396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5414389" y="502859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9"/>
          <p:cNvSpPr txBox="1"/>
          <p:nvPr/>
        </p:nvSpPr>
        <p:spPr>
          <a:xfrm>
            <a:off x="4536557" y="5734895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9"/>
          <p:cNvGrpSpPr/>
          <p:nvPr/>
        </p:nvGrpSpPr>
        <p:grpSpPr>
          <a:xfrm>
            <a:off x="5912540" y="74692"/>
            <a:ext cx="2171605" cy="975441"/>
            <a:chOff x="5996394" y="922673"/>
            <a:chExt cx="2171605" cy="975441"/>
          </a:xfrm>
        </p:grpSpPr>
        <p:sp>
          <p:nvSpPr>
            <p:cNvPr id="316" name="Google Shape;316;p9"/>
            <p:cNvSpPr/>
            <p:nvPr/>
          </p:nvSpPr>
          <p:spPr>
            <a:xfrm>
              <a:off x="5996394" y="922673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17" name="Google Shape;317;p9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8" name="Google Shape;318;p9"/>
          <p:cNvGrpSpPr/>
          <p:nvPr/>
        </p:nvGrpSpPr>
        <p:grpSpPr>
          <a:xfrm>
            <a:off x="4992743" y="1197446"/>
            <a:ext cx="2183819" cy="975441"/>
            <a:chOff x="5030787" y="1877265"/>
            <a:chExt cx="2183819" cy="975441"/>
          </a:xfrm>
        </p:grpSpPr>
        <p:sp>
          <p:nvSpPr>
            <p:cNvPr id="319" name="Google Shape;319;p9"/>
            <p:cNvSpPr/>
            <p:nvPr/>
          </p:nvSpPr>
          <p:spPr>
            <a:xfrm>
              <a:off x="5030787" y="1877265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0" name="Google Shape;320;p9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1" name="Google Shape;321;p9"/>
          <p:cNvGrpSpPr/>
          <p:nvPr/>
        </p:nvGrpSpPr>
        <p:grpSpPr>
          <a:xfrm>
            <a:off x="3997473" y="2153201"/>
            <a:ext cx="2190374" cy="975441"/>
            <a:chOff x="4065182" y="2756022"/>
            <a:chExt cx="2190374" cy="975441"/>
          </a:xfrm>
        </p:grpSpPr>
        <p:sp>
          <p:nvSpPr>
            <p:cNvPr id="322" name="Google Shape;322;p9"/>
            <p:cNvSpPr/>
            <p:nvPr/>
          </p:nvSpPr>
          <p:spPr>
            <a:xfrm>
              <a:off x="4065182" y="2756022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3" name="Google Shape;323;p9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4" name="Google Shape;324;p9"/>
          <p:cNvGrpSpPr/>
          <p:nvPr/>
        </p:nvGrpSpPr>
        <p:grpSpPr>
          <a:xfrm>
            <a:off x="3023868" y="3067912"/>
            <a:ext cx="2227008" cy="975441"/>
            <a:chOff x="3321484" y="3593750"/>
            <a:chExt cx="2227008" cy="975441"/>
          </a:xfrm>
        </p:grpSpPr>
        <p:sp>
          <p:nvSpPr>
            <p:cNvPr id="325" name="Google Shape;325;p9"/>
            <p:cNvSpPr/>
            <p:nvPr/>
          </p:nvSpPr>
          <p:spPr>
            <a:xfrm>
              <a:off x="3321484" y="3593750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6" name="Google Shape;326;p9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7" name="Google Shape;327;p9"/>
          <p:cNvGrpSpPr/>
          <p:nvPr/>
        </p:nvGrpSpPr>
        <p:grpSpPr>
          <a:xfrm>
            <a:off x="1707302" y="3895656"/>
            <a:ext cx="2716488" cy="975441"/>
            <a:chOff x="2596540" y="4354454"/>
            <a:chExt cx="2217514" cy="975441"/>
          </a:xfrm>
        </p:grpSpPr>
        <p:sp>
          <p:nvSpPr>
            <p:cNvPr id="328" name="Google Shape;328;p9"/>
            <p:cNvSpPr/>
            <p:nvPr/>
          </p:nvSpPr>
          <p:spPr>
            <a:xfrm>
              <a:off x="2596540" y="4354454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9" name="Google Shape;329;p9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0" name="Google Shape;330;p9"/>
          <p:cNvSpPr/>
          <p:nvPr/>
        </p:nvSpPr>
        <p:spPr>
          <a:xfrm>
            <a:off x="5854547" y="426022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CRS</a:t>
            </a:r>
            <a:endParaRPr sz="1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4960503" y="151652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Mindset</a:t>
            </a:r>
            <a:endParaRPr sz="1800" b="0" i="0" u="none" strike="noStrike" cap="none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1413163" y="4260728"/>
            <a:ext cx="176882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sz="15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3" name="Google Shape;333;p9"/>
          <p:cNvSpPr/>
          <p:nvPr/>
        </p:nvSpPr>
        <p:spPr>
          <a:xfrm>
            <a:off x="3939480" y="247928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sz="1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4" name="Google Shape;334;p9"/>
          <p:cNvSpPr/>
          <p:nvPr/>
        </p:nvSpPr>
        <p:spPr>
          <a:xfrm>
            <a:off x="2996793" y="337594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sz="1800" b="0" i="0" u="none" strike="noStrike" cap="non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8C3F249-E68D-E229-A8DB-DFCDB7400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24726"/>
              </p:ext>
            </p:extLst>
          </p:nvPr>
        </p:nvGraphicFramePr>
        <p:xfrm>
          <a:off x="1874058" y="1118676"/>
          <a:ext cx="8242530" cy="3973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197">
                  <a:extLst>
                    <a:ext uri="{9D8B030D-6E8A-4147-A177-3AD203B41FA5}">
                      <a16:colId xmlns:a16="http://schemas.microsoft.com/office/drawing/2014/main" val="438713105"/>
                    </a:ext>
                  </a:extLst>
                </a:gridCol>
                <a:gridCol w="2630823">
                  <a:extLst>
                    <a:ext uri="{9D8B030D-6E8A-4147-A177-3AD203B41FA5}">
                      <a16:colId xmlns:a16="http://schemas.microsoft.com/office/drawing/2014/main" val="3235814150"/>
                    </a:ext>
                  </a:extLst>
                </a:gridCol>
                <a:gridCol w="2747510">
                  <a:extLst>
                    <a:ext uri="{9D8B030D-6E8A-4147-A177-3AD203B41FA5}">
                      <a16:colId xmlns:a16="http://schemas.microsoft.com/office/drawing/2014/main" val="3663381222"/>
                    </a:ext>
                  </a:extLst>
                </a:gridCol>
              </a:tblGrid>
              <a:tr h="66856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Module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683320"/>
                  </a:ext>
                </a:extLst>
              </a:tr>
              <a:tr h="1073227">
                <a:tc>
                  <a:txBody>
                    <a:bodyPr/>
                    <a:lstStyle/>
                    <a:p>
                      <a:r>
                        <a:rPr lang="en-IN" dirty="0"/>
                        <a:t>Week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Understanding problem statement.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GIT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UML 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Knowing Git commands and Unix commands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Understanding requirements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517885"/>
                  </a:ext>
                </a:extLst>
              </a:tr>
              <a:tr h="1073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Week  2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Java 8 or 11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Exceptional Handling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Developing a POS application with : MySQL and Java.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Comprehending the features and collections of Java 8/11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79304"/>
                  </a:ext>
                </a:extLst>
              </a:tr>
              <a:tr h="1073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Week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 err="1"/>
                        <a:t>SpringBoot</a:t>
                      </a:r>
                      <a:endParaRPr lang="en-I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REST API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Angular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To create a POS application and REST API Using Java for Course Registration 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33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65C5E-F4A9-3E55-44EB-23C59225FE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F55AA2-11A3-BBFE-7C2E-76E3A24B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699258"/>
              </p:ext>
            </p:extLst>
          </p:nvPr>
        </p:nvGraphicFramePr>
        <p:xfrm>
          <a:off x="1720734" y="952421"/>
          <a:ext cx="8994371" cy="5165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6509">
                  <a:extLst>
                    <a:ext uri="{9D8B030D-6E8A-4147-A177-3AD203B41FA5}">
                      <a16:colId xmlns:a16="http://schemas.microsoft.com/office/drawing/2014/main" val="2393669896"/>
                    </a:ext>
                  </a:extLst>
                </a:gridCol>
                <a:gridCol w="4507862">
                  <a:extLst>
                    <a:ext uri="{9D8B030D-6E8A-4147-A177-3AD203B41FA5}">
                      <a16:colId xmlns:a16="http://schemas.microsoft.com/office/drawing/2014/main" val="2695413379"/>
                    </a:ext>
                  </a:extLst>
                </a:gridCol>
              </a:tblGrid>
              <a:tr h="73796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Team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Responsibility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719320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/>
                        <a:t>Al Rahima Lari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Student Functionalities, Database Functionalities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47841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 err="1"/>
                        <a:t>Sukhmanpreet</a:t>
                      </a:r>
                      <a:r>
                        <a:rPr lang="en-IN" dirty="0"/>
                        <a:t> Kaur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Admin Functionalities , Student Functionalities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607154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/>
                        <a:t>Nidhi Sharma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Admin Functionalities , User Functionalities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369149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 err="1"/>
                        <a:t>Tejasvini</a:t>
                      </a:r>
                      <a:r>
                        <a:rPr lang="en-IN" dirty="0"/>
                        <a:t> S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Professor Functionalities, Payment Functionalities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365746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/>
                        <a:t>Sundar </a:t>
                      </a:r>
                      <a:r>
                        <a:rPr lang="en-IN" dirty="0" err="1"/>
                        <a:t>Rajan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Functionalities , Course Functionalities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42254"/>
                  </a:ext>
                </a:extLst>
              </a:tr>
              <a:tr h="737964">
                <a:tc>
                  <a:txBody>
                    <a:bodyPr/>
                    <a:lstStyle/>
                    <a:p>
                      <a:r>
                        <a:rPr lang="en-IN" dirty="0"/>
                        <a:t>Vishnu Priya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Database Functionalities, Payment Functionalities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5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62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"/>
          <p:cNvSpPr txBox="1">
            <a:spLocks noGrp="1"/>
          </p:cNvSpPr>
          <p:nvPr>
            <p:ph type="ctrTitle"/>
          </p:nvPr>
        </p:nvSpPr>
        <p:spPr>
          <a:xfrm>
            <a:off x="1145596" y="1353136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br>
              <a:rPr lang="en-US" dirty="0"/>
            </a:br>
            <a:br>
              <a:rPr lang="en-US" dirty="0"/>
            </a:br>
            <a:r>
              <a:rPr lang="en-US" sz="2000" dirty="0"/>
              <a:t>Our  goal was  to create a high-quality student registration system that exceeds the expectations of both students and college staff.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Through collaboration and utilizing our diverse skillsets, We were able to deliver a seamless and efficient registration process that enhances the student experience.</a:t>
            </a:r>
            <a:endParaRPr sz="2000" dirty="0"/>
          </a:p>
        </p:txBody>
      </p:sp>
      <p:sp>
        <p:nvSpPr>
          <p:cNvPr id="371" name="Google Shape;371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72" name="Google Shape;372;p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804" r="8804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1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379" name="Google Shape;379;p14"/>
          <p:cNvGrpSpPr/>
          <p:nvPr/>
        </p:nvGrpSpPr>
        <p:grpSpPr>
          <a:xfrm>
            <a:off x="7405965" y="1451984"/>
            <a:ext cx="1738036" cy="1741863"/>
            <a:chOff x="403166" y="1435608"/>
            <a:chExt cx="2456822" cy="2596068"/>
          </a:xfrm>
        </p:grpSpPr>
        <p:sp>
          <p:nvSpPr>
            <p:cNvPr id="380" name="Google Shape;380;p14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81" name="Google Shape;381;p14"/>
            <p:cNvPicPr preferRelativeResize="0"/>
            <p:nvPr/>
          </p:nvPicPr>
          <p:blipFill rotWithShape="1">
            <a:blip r:embed="rId3">
              <a:alphaModFix/>
            </a:blip>
            <a:srcRect l="24436" t="15290" r="26023" b="16268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14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3" name="Google Shape;383;p14"/>
            <p:cNvSpPr txBox="1"/>
            <p:nvPr/>
          </p:nvSpPr>
          <p:spPr>
            <a:xfrm>
              <a:off x="726842" y="1514247"/>
              <a:ext cx="379271" cy="412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7175656" y="3574770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9592885" y="3570972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14"/>
          <p:cNvGrpSpPr/>
          <p:nvPr/>
        </p:nvGrpSpPr>
        <p:grpSpPr>
          <a:xfrm>
            <a:off x="10199178" y="1419845"/>
            <a:ext cx="1690836" cy="1769853"/>
            <a:chOff x="3363489" y="1435608"/>
            <a:chExt cx="2456822" cy="2592462"/>
          </a:xfrm>
        </p:grpSpPr>
        <p:pic>
          <p:nvPicPr>
            <p:cNvPr id="387" name="Google Shape;387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14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0" name="Google Shape;390;p14"/>
            <p:cNvSpPr txBox="1"/>
            <p:nvPr/>
          </p:nvSpPr>
          <p:spPr>
            <a:xfrm>
              <a:off x="3676543" y="1515148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14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4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14"/>
          <p:cNvGrpSpPr/>
          <p:nvPr/>
        </p:nvGrpSpPr>
        <p:grpSpPr>
          <a:xfrm>
            <a:off x="7405963" y="4187403"/>
            <a:ext cx="2072602" cy="1996361"/>
            <a:chOff x="6338184" y="1435608"/>
            <a:chExt cx="2456822" cy="2596067"/>
          </a:xfrm>
        </p:grpSpPr>
        <p:sp>
          <p:nvSpPr>
            <p:cNvPr id="394" name="Google Shape;394;p14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6" name="Google Shape;396;p14"/>
            <p:cNvSpPr txBox="1"/>
            <p:nvPr/>
          </p:nvSpPr>
          <p:spPr>
            <a:xfrm>
              <a:off x="6700402" y="1579419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7" name="Google Shape;397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Google Shape;398;p14"/>
          <p:cNvGrpSpPr/>
          <p:nvPr/>
        </p:nvGrpSpPr>
        <p:grpSpPr>
          <a:xfrm>
            <a:off x="10234468" y="4288725"/>
            <a:ext cx="1655546" cy="1725564"/>
            <a:chOff x="9314007" y="1435608"/>
            <a:chExt cx="2456822" cy="2604379"/>
          </a:xfrm>
        </p:grpSpPr>
        <p:grpSp>
          <p:nvGrpSpPr>
            <p:cNvPr id="399" name="Google Shape;399;p14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400" name="Google Shape;400;p14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01" name="Google Shape;401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2" name="Google Shape;402;p14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03" name="Google Shape;403;p14"/>
            <p:cNvSpPr txBox="1"/>
            <p:nvPr/>
          </p:nvSpPr>
          <p:spPr>
            <a:xfrm>
              <a:off x="9496883" y="1555976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14"/>
          <p:cNvSpPr txBox="1"/>
          <p:nvPr/>
        </p:nvSpPr>
        <p:spPr>
          <a:xfrm>
            <a:off x="301986" y="1202856"/>
            <a:ext cx="6897625" cy="510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n-US" sz="2600" i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r>
              <a:rPr lang="en-US" sz="2600" b="0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As a team, our vision for developing this full stack project on 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b="1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Student Registration </a:t>
            </a:r>
            <a:r>
              <a:rPr lang="en-US" sz="2600" b="1" i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600" b="1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ystem</a:t>
            </a:r>
            <a:r>
              <a:rPr lang="en-US" sz="2600" b="0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a college that could create a comprehensive and efficient system that simplifies the registration process for students and minimizes administrative workload for the college staff  </a:t>
            </a:r>
            <a:r>
              <a:rPr lang="en-US" sz="2600" b="1" i="1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 txBox="1">
            <a:spLocks noGrp="1"/>
          </p:cNvSpPr>
          <p:nvPr>
            <p:ph type="ctrTitle"/>
          </p:nvPr>
        </p:nvSpPr>
        <p:spPr>
          <a:xfrm>
            <a:off x="786064" y="2748010"/>
            <a:ext cx="4337121" cy="136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Engineering</a:t>
            </a:r>
            <a:br>
              <a:rPr lang="en-US" sz="4400" dirty="0"/>
            </a:br>
            <a:r>
              <a:rPr lang="en-US" sz="4400" dirty="0"/>
              <a:t>Practices</a:t>
            </a:r>
            <a:endParaRPr dirty="0"/>
          </a:p>
        </p:txBody>
      </p:sp>
      <p:sp>
        <p:nvSpPr>
          <p:cNvPr id="411" name="Google Shape;411;p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412" name="Google Shape;412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650" r="8649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6F8E0-FE62-0DB5-69B3-81B8E69D83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Google Shape;417;p16">
            <a:extLst>
              <a:ext uri="{FF2B5EF4-FFF2-40B4-BE49-F238E27FC236}">
                <a16:creationId xmlns:a16="http://schemas.microsoft.com/office/drawing/2014/main" id="{D7F59EF7-BAE7-7195-5516-8810D19372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3164" y="493906"/>
            <a:ext cx="10585149" cy="6117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75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7"/>
          <p:cNvSpPr txBox="1">
            <a:spLocks noGrp="1"/>
          </p:cNvSpPr>
          <p:nvPr>
            <p:ph type="ctrTitle"/>
          </p:nvPr>
        </p:nvSpPr>
        <p:spPr>
          <a:xfrm>
            <a:off x="1068353" y="2847167"/>
            <a:ext cx="3984910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Tech Stack</a:t>
            </a:r>
            <a:endParaRPr dirty="0"/>
          </a:p>
        </p:txBody>
      </p:sp>
      <p:sp>
        <p:nvSpPr>
          <p:cNvPr id="424" name="Google Shape;424;p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425" name="Google Shape;425;p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75" r="19248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32" name="Google Shape;432;p18"/>
          <p:cNvSpPr/>
          <p:nvPr/>
        </p:nvSpPr>
        <p:spPr>
          <a:xfrm>
            <a:off x="978000" y="490439"/>
            <a:ext cx="2420091" cy="1014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8"/>
          <p:cNvSpPr/>
          <p:nvPr/>
        </p:nvSpPr>
        <p:spPr>
          <a:xfrm>
            <a:off x="6605454" y="451969"/>
            <a:ext cx="2428784" cy="1009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Code Editor</a:t>
            </a:r>
            <a:endParaRPr sz="2800" b="0" i="0" u="none" strike="noStrike" cap="none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  <a:sym typeface="Arial"/>
            </a:endParaRPr>
          </a:p>
        </p:txBody>
      </p:sp>
      <p:sp>
        <p:nvSpPr>
          <p:cNvPr id="434" name="Google Shape;434;p18"/>
          <p:cNvSpPr/>
          <p:nvPr/>
        </p:nvSpPr>
        <p:spPr>
          <a:xfrm>
            <a:off x="3843104" y="490439"/>
            <a:ext cx="2502832" cy="10146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8"/>
          <p:cNvSpPr/>
          <p:nvPr/>
        </p:nvSpPr>
        <p:spPr>
          <a:xfrm>
            <a:off x="9411960" y="490439"/>
            <a:ext cx="2433883" cy="994124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Frontend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7114025" y="1592704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18"/>
          <p:cNvSpPr/>
          <p:nvPr/>
        </p:nvSpPr>
        <p:spPr>
          <a:xfrm flipH="1">
            <a:off x="977999" y="1522494"/>
            <a:ext cx="2420091" cy="21145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8"/>
          <p:cNvSpPr/>
          <p:nvPr/>
        </p:nvSpPr>
        <p:spPr>
          <a:xfrm flipH="1">
            <a:off x="977998" y="2625267"/>
            <a:ext cx="2420091" cy="23680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8"/>
          <p:cNvSpPr/>
          <p:nvPr/>
        </p:nvSpPr>
        <p:spPr>
          <a:xfrm flipH="1">
            <a:off x="3827212" y="1522494"/>
            <a:ext cx="2518723" cy="2955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8"/>
          <p:cNvSpPr/>
          <p:nvPr/>
        </p:nvSpPr>
        <p:spPr>
          <a:xfrm flipH="1">
            <a:off x="9411961" y="1484562"/>
            <a:ext cx="2433883" cy="34367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18"/>
          <p:cNvPicPr preferRelativeResize="0"/>
          <p:nvPr/>
        </p:nvPicPr>
        <p:blipFill rotWithShape="1">
          <a:blip r:embed="rId3">
            <a:alphaModFix/>
          </a:blip>
          <a:srcRect l="9305" t="12927"/>
          <a:stretch/>
        </p:blipFill>
        <p:spPr>
          <a:xfrm>
            <a:off x="4457878" y="1939744"/>
            <a:ext cx="1273284" cy="7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9449" y="1818036"/>
            <a:ext cx="513003" cy="70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8898" y="2962506"/>
            <a:ext cx="1028161" cy="54061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8"/>
          <p:cNvSpPr/>
          <p:nvPr/>
        </p:nvSpPr>
        <p:spPr>
          <a:xfrm flipH="1">
            <a:off x="6607064" y="1505074"/>
            <a:ext cx="2427174" cy="3231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787" y="1862847"/>
            <a:ext cx="2124725" cy="680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2549" y="2605166"/>
            <a:ext cx="1920240" cy="1053558"/>
          </a:xfrm>
          <a:prstGeom prst="rect">
            <a:avLst/>
          </a:prstGeom>
        </p:spPr>
      </p:pic>
      <p:sp>
        <p:nvSpPr>
          <p:cNvPr id="47" name="Google Shape;449;p18"/>
          <p:cNvSpPr/>
          <p:nvPr/>
        </p:nvSpPr>
        <p:spPr>
          <a:xfrm flipH="1">
            <a:off x="977996" y="4882206"/>
            <a:ext cx="2420091" cy="25672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4486" y="4822231"/>
            <a:ext cx="209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API Platform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300" y="5291395"/>
            <a:ext cx="1589481" cy="1161338"/>
          </a:xfrm>
          <a:prstGeom prst="rect">
            <a:avLst/>
          </a:prstGeom>
        </p:spPr>
      </p:pic>
      <p:sp>
        <p:nvSpPr>
          <p:cNvPr id="52" name="Google Shape;460;p18"/>
          <p:cNvSpPr/>
          <p:nvPr/>
        </p:nvSpPr>
        <p:spPr>
          <a:xfrm flipH="1">
            <a:off x="977997" y="3649900"/>
            <a:ext cx="2420091" cy="24308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3825" y="3586777"/>
            <a:ext cx="244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Spring Application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0778" y="4052563"/>
            <a:ext cx="1654527" cy="476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3832" y="1962036"/>
            <a:ext cx="1505511" cy="13615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17136" y="1485599"/>
            <a:ext cx="251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Visual Studio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28745" y="1435497"/>
            <a:ext cx="246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Open Source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0BD90-04F6-9F83-1262-1B400A88A6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60" y="52977"/>
            <a:ext cx="946271" cy="942066"/>
          </a:xfrm>
          <a:prstGeom prst="rect">
            <a:avLst/>
          </a:prstGeom>
        </p:spPr>
      </p:pic>
      <p:pic>
        <p:nvPicPr>
          <p:cNvPr id="1028" name="Picture 4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EB6AD72C-D135-0CF1-54E4-3DCD3882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585" y="3956109"/>
            <a:ext cx="2887045" cy="112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"/>
          <p:cNvSpPr txBox="1">
            <a:spLocks noGrp="1"/>
          </p:cNvSpPr>
          <p:nvPr>
            <p:ph type="ctrTitle"/>
          </p:nvPr>
        </p:nvSpPr>
        <p:spPr>
          <a:xfrm>
            <a:off x="529389" y="2847167"/>
            <a:ext cx="4067372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Development</a:t>
            </a:r>
            <a:endParaRPr dirty="0"/>
          </a:p>
        </p:txBody>
      </p:sp>
      <p:sp>
        <p:nvSpPr>
          <p:cNvPr id="477" name="Google Shape;477;p1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478" name="Google Shape;478;p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292" t="-1905" r="33896" b="1905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title"/>
          </p:nvPr>
        </p:nvSpPr>
        <p:spPr>
          <a:xfrm>
            <a:off x="522618" y="441262"/>
            <a:ext cx="3400158" cy="43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4015" y="441262"/>
            <a:ext cx="7526785" cy="51525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95" name="Google Shape;195;p4"/>
          <p:cNvSpPr/>
          <p:nvPr/>
        </p:nvSpPr>
        <p:spPr>
          <a:xfrm>
            <a:off x="522618" y="1154415"/>
            <a:ext cx="3669372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1. Sponsors</a:t>
            </a:r>
            <a:b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</a:b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	Signify Team</a:t>
            </a:r>
            <a:endParaRPr lang="en-US" sz="2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2.  SME’s</a:t>
            </a:r>
            <a:b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</a:b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	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Amit Balyan</a:t>
            </a:r>
            <a:b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</a:br>
            <a:endParaRPr lang="en-US" sz="2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lvl="0">
              <a:buSzPts val="1400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3.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Coordinator</a:t>
            </a:r>
          </a:p>
          <a:p>
            <a:pPr lvl="0">
              <a:buSzPts val="14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Seema Sandeep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Shwetha Kumari</a:t>
            </a:r>
          </a:p>
          <a:p>
            <a:pPr lvl="0">
              <a:buSzPts val="1400"/>
            </a:pPr>
            <a:endParaRPr lang="en-US" sz="240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lvl="0">
              <a:buSzPts val="1400"/>
            </a:pPr>
            <a:endParaRPr lang="en-US" sz="2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69983-F834-2D48-DF20-03275ECAC0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Software Development Life Cycle (SDLC) - Big water Consulting">
            <a:extLst>
              <a:ext uri="{FF2B5EF4-FFF2-40B4-BE49-F238E27FC236}">
                <a16:creationId xmlns:a16="http://schemas.microsoft.com/office/drawing/2014/main" id="{1FA55E62-5917-8C79-D145-04C6C3CD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803" y="350580"/>
            <a:ext cx="6538393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12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1"/>
          <p:cNvSpPr txBox="1">
            <a:spLocks noGrp="1"/>
          </p:cNvSpPr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510" name="Google Shape;510;p2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511" name="Google Shape;511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4" t="303" r="11849" b="-21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6DBAE-8002-7792-B482-AA66CD0469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DD950-6813-D322-6337-E7C246E9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706" y="149630"/>
            <a:ext cx="6169282" cy="61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52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2"/>
          <p:cNvSpPr txBox="1">
            <a:spLocks noGrp="1"/>
          </p:cNvSpPr>
          <p:nvPr>
            <p:ph type="ctrTitle"/>
          </p:nvPr>
        </p:nvSpPr>
        <p:spPr>
          <a:xfrm>
            <a:off x="2084152" y="2847178"/>
            <a:ext cx="19545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Demo</a:t>
            </a:r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519" name="Google Shape;519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88" r="439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"/>
          <p:cNvSpPr txBox="1">
            <a:spLocks noGrp="1"/>
          </p:cNvSpPr>
          <p:nvPr>
            <p:ph type="ctrTitle"/>
          </p:nvPr>
        </p:nvSpPr>
        <p:spPr>
          <a:xfrm>
            <a:off x="1620151" y="2847181"/>
            <a:ext cx="29817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Questions</a:t>
            </a:r>
            <a:endParaRPr/>
          </a:p>
        </p:txBody>
      </p:sp>
      <p:sp>
        <p:nvSpPr>
          <p:cNvPr id="526" name="Google Shape;526;p2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527" name="Google Shape;527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9" r="149" b="8571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534" name="Google Shape;534;p2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6" name="Google Shape;186;p3"/>
          <p:cNvSpPr txBox="1"/>
          <p:nvPr/>
        </p:nvSpPr>
        <p:spPr>
          <a:xfrm>
            <a:off x="1245140" y="1800528"/>
            <a:ext cx="9688749" cy="44934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 weeks plan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Everyday Discussion about topics / Technologies/ doubt clearance .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18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 Every day with SME/Trainer  discussion of Project progress &amp; transformation based on backend Technologies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Special thanks to our Coordinators for arranging such an amazing training 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800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Seema Sandeep </a:t>
            </a: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endParaRPr lang="en-US" sz="1800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Amit Balyan</a:t>
            </a: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endParaRPr lang="en-US" sz="1800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r>
              <a:rPr lang="en-IN" sz="1800" b="0" i="0" u="none" strike="noStrike" cap="none" dirty="0">
                <a:solidFill>
                  <a:schemeClr val="dk1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Shwetha </a:t>
            </a:r>
            <a:endParaRPr lang="en-US" sz="18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lvl="8" indent="-285750">
              <a:buClr>
                <a:schemeClr val="dk1"/>
              </a:buClr>
              <a:buSzPts val="1800"/>
              <a:buFont typeface="Poppins"/>
              <a:buChar char="-"/>
            </a:pPr>
            <a:endParaRPr sz="18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18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4F971D-BB57-82C8-5230-080A79E6D33C}"/>
              </a:ext>
            </a:extLst>
          </p:cNvPr>
          <p:cNvSpPr/>
          <p:nvPr/>
        </p:nvSpPr>
        <p:spPr>
          <a:xfrm>
            <a:off x="2709428" y="393434"/>
            <a:ext cx="7045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14 days &amp;  the D day</a:t>
            </a:r>
            <a:endParaRPr lang="en-IN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fb2e0160b_4_12"/>
          <p:cNvSpPr txBox="1">
            <a:spLocks noGrp="1"/>
          </p:cNvSpPr>
          <p:nvPr>
            <p:ph type="subTitle" idx="1"/>
          </p:nvPr>
        </p:nvSpPr>
        <p:spPr>
          <a:xfrm>
            <a:off x="408732" y="310677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 dirty="0"/>
              <a:t>The Ask – here we started</a:t>
            </a:r>
          </a:p>
        </p:txBody>
      </p:sp>
      <p:sp>
        <p:nvSpPr>
          <p:cNvPr id="179" name="Google Shape;179;g11fb2e0160b_4_1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6BC68-F1D6-639C-ADDC-C4B74DCC83A6}"/>
              </a:ext>
            </a:extLst>
          </p:cNvPr>
          <p:cNvSpPr txBox="1"/>
          <p:nvPr/>
        </p:nvSpPr>
        <p:spPr>
          <a:xfrm>
            <a:off x="685978" y="1458777"/>
            <a:ext cx="9537792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2"/>
                </a:solidFill>
              </a:rPr>
              <a:t>1. Identified  the key features and functionalities of the application that we wanted to </a:t>
            </a:r>
            <a:r>
              <a:rPr lang="en-US" sz="1800" dirty="0" err="1">
                <a:solidFill>
                  <a:schemeClr val="tx2"/>
                </a:solidFill>
              </a:rPr>
              <a:t>buid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2. Decide on the architecture and design of the application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3. Created a roadmap and set realistic timelines for development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4. Divided the workload among team members and assigned tasks accordingly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5. Begun with developing the application, starting with learning the basic of each application and implementing it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6. Our Mentor regularly reviewed the progress and suggested adjustments as needed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Communicate effectively with team members and stakeholders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7. Continuously learned  and improved as a team during our whole journey.</a:t>
            </a:r>
            <a:endParaRPr lang="en-IN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"/>
          <p:cNvSpPr txBox="1">
            <a:spLocks noGrp="1"/>
          </p:cNvSpPr>
          <p:nvPr>
            <p:ph type="ctrTitle"/>
          </p:nvPr>
        </p:nvSpPr>
        <p:spPr>
          <a:xfrm>
            <a:off x="1724981" y="2719096"/>
            <a:ext cx="2847019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Team</a:t>
            </a:r>
            <a:endParaRPr/>
          </a:p>
        </p:txBody>
      </p:sp>
      <p:sp>
        <p:nvSpPr>
          <p:cNvPr id="341" name="Google Shape;341;p1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42" name="Google Shape;342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44" r="11343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"/>
          <p:cNvSpPr txBox="1"/>
          <p:nvPr/>
        </p:nvSpPr>
        <p:spPr>
          <a:xfrm>
            <a:off x="465306" y="2674274"/>
            <a:ext cx="2061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 Rahima Lari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630193" y="4023269"/>
            <a:ext cx="2061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Tejasvini S J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9421305" y="4030827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Nidhi Sharma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1"/>
          <p:cNvSpPr txBox="1"/>
          <p:nvPr/>
        </p:nvSpPr>
        <p:spPr>
          <a:xfrm>
            <a:off x="9335021" y="2508176"/>
            <a:ext cx="262930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Sukhmanpreet Kaur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820248" y="5064333"/>
            <a:ext cx="2183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Sundar Rajan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49630-FC05-84BB-E976-E6826C75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670" y="218701"/>
            <a:ext cx="5619145" cy="5619145"/>
          </a:xfrm>
          <a:prstGeom prst="rect">
            <a:avLst/>
          </a:prstGeom>
        </p:spPr>
      </p:pic>
      <p:sp>
        <p:nvSpPr>
          <p:cNvPr id="4" name="Google Shape;355;p11">
            <a:extLst>
              <a:ext uri="{FF2B5EF4-FFF2-40B4-BE49-F238E27FC236}">
                <a16:creationId xmlns:a16="http://schemas.microsoft.com/office/drawing/2014/main" id="{8C7F8C48-B795-DC06-7A16-3F3DD7CF32DA}"/>
              </a:ext>
            </a:extLst>
          </p:cNvPr>
          <p:cNvSpPr txBox="1"/>
          <p:nvPr/>
        </p:nvSpPr>
        <p:spPr>
          <a:xfrm>
            <a:off x="8961616" y="5064332"/>
            <a:ext cx="2183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Vishnu Priya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ctrTitle"/>
          </p:nvPr>
        </p:nvSpPr>
        <p:spPr>
          <a:xfrm>
            <a:off x="2501642" y="2759427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IN" sz="2800" b="1" dirty="0"/>
              <a:t>And the Journey Began .  . . .</a:t>
            </a:r>
            <a:endParaRPr sz="2800" b="1" dirty="0"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>
            <a:spLocks noGrp="1"/>
          </p:cNvSpPr>
          <p:nvPr>
            <p:ph type="ctrTitle"/>
          </p:nvPr>
        </p:nvSpPr>
        <p:spPr>
          <a:xfrm>
            <a:off x="1299456" y="2731053"/>
            <a:ext cx="333060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Journey</a:t>
            </a:r>
            <a:endParaRPr/>
          </a:p>
        </p:txBody>
      </p:sp>
      <p:sp>
        <p:nvSpPr>
          <p:cNvPr id="257" name="Google Shape;257;p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58" name="Google Shape;258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8438" t="262" r="3144" b="2222"/>
          <a:stretch/>
        </p:blipFill>
        <p:spPr>
          <a:xfrm>
            <a:off x="5864351" y="0"/>
            <a:ext cx="6363507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>
            <a:spLocks noGrp="1"/>
          </p:cNvSpPr>
          <p:nvPr>
            <p:ph type="ctrTitle"/>
          </p:nvPr>
        </p:nvSpPr>
        <p:spPr>
          <a:xfrm>
            <a:off x="0" y="216131"/>
            <a:ext cx="12192000" cy="153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dirty="0">
                <a:solidFill>
                  <a:schemeClr val="dk1"/>
                </a:solidFill>
              </a:rPr>
              <a:t>3 WEEKS OF TRAINING + PROJECT DEMO </a:t>
            </a:r>
            <a:br>
              <a:rPr lang="en-US" sz="3200" dirty="0">
                <a:solidFill>
                  <a:schemeClr val="dk1"/>
                </a:solidFill>
              </a:rPr>
            </a:b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2709950" y="4936712"/>
            <a:ext cx="6736080" cy="755140"/>
          </a:xfrm>
          <a:prstGeom prst="trapezoid">
            <a:avLst>
              <a:gd name="adj" fmla="val 7794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3410990" y="4064653"/>
            <a:ext cx="5350625" cy="751119"/>
          </a:xfrm>
          <a:prstGeom prst="trapezoid">
            <a:avLst>
              <a:gd name="adj" fmla="val 79447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4109259" y="3258048"/>
            <a:ext cx="3973484" cy="714895"/>
          </a:xfrm>
          <a:prstGeom prst="trapezoid">
            <a:avLst>
              <a:gd name="adj" fmla="val 8081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4757651" y="2428925"/>
            <a:ext cx="2709949" cy="720787"/>
          </a:xfrm>
          <a:prstGeom prst="trapezoid">
            <a:avLst>
              <a:gd name="adj" fmla="val 8013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1636637" y="4752710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1296000 SECONDS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5007032" y="2530180"/>
            <a:ext cx="221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15  DAYS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4757651" y="3315474"/>
            <a:ext cx="2709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36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 HOURS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4109259" y="4167935"/>
            <a:ext cx="397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21600 MINUTES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2064326" y="5820663"/>
            <a:ext cx="8030095" cy="757020"/>
          </a:xfrm>
          <a:prstGeom prst="trapezoid">
            <a:avLst>
              <a:gd name="adj" fmla="val 7551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5379721" y="1446415"/>
            <a:ext cx="1469966" cy="901627"/>
          </a:xfrm>
          <a:prstGeom prst="triangle">
            <a:avLst>
              <a:gd name="adj" fmla="val 47763"/>
            </a:avLst>
          </a:prstGeom>
          <a:solidFill>
            <a:srgbClr val="FF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1636637" y="559553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691</Words>
  <Application>Microsoft Office PowerPoint</Application>
  <PresentationFormat>Widescreen</PresentationFormat>
  <Paragraphs>182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Calibri</vt:lpstr>
      <vt:lpstr>Poppins Medium</vt:lpstr>
      <vt:lpstr>Poppins SemiBold</vt:lpstr>
      <vt:lpstr>Arial</vt:lpstr>
      <vt:lpstr>Wingdings</vt:lpstr>
      <vt:lpstr>Poppins</vt:lpstr>
      <vt:lpstr>Brand Mark</vt:lpstr>
      <vt:lpstr>Voice</vt:lpstr>
      <vt:lpstr>Agenda</vt:lpstr>
      <vt:lpstr>Content</vt:lpstr>
      <vt:lpstr>PowerPoint Presentation</vt:lpstr>
      <vt:lpstr>Stakeholders</vt:lpstr>
      <vt:lpstr>PowerPoint Presentation</vt:lpstr>
      <vt:lpstr>PowerPoint Presentation</vt:lpstr>
      <vt:lpstr>Our Team</vt:lpstr>
      <vt:lpstr>PowerPoint Presentation</vt:lpstr>
      <vt:lpstr>And the Journey Began .  . . .</vt:lpstr>
      <vt:lpstr>Our Journey</vt:lpstr>
      <vt:lpstr>3 WEEKS OF TRAINING + PROJECT DEMO  </vt:lpstr>
      <vt:lpstr>PowerPoint Presentation</vt:lpstr>
      <vt:lpstr>PowerPoint Presentation</vt:lpstr>
      <vt:lpstr>PowerPoint Presentation</vt:lpstr>
      <vt:lpstr>  Our  goal was  to create a high-quality student registration system that exceeds the expectations of both students and college staff.   Through collaboration and utilizing our diverse skillsets, We were able to deliver a seamless and efficient registration process that enhances the student experience.</vt:lpstr>
      <vt:lpstr>Our Vision</vt:lpstr>
      <vt:lpstr>Engineering Practices</vt:lpstr>
      <vt:lpstr>PowerPoint Presentation</vt:lpstr>
      <vt:lpstr>Tech Stack</vt:lpstr>
      <vt:lpstr>PowerPoint Presentation</vt:lpstr>
      <vt:lpstr>Development</vt:lpstr>
      <vt:lpstr>PowerPoint Presentation</vt:lpstr>
      <vt:lpstr>Challenges  &amp; Learnings</vt:lpstr>
      <vt:lpstr>PowerPoint Presentation</vt:lpstr>
      <vt:lpstr>Demo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Wailam Pan</dc:creator>
  <cp:lastModifiedBy>rahimalari05@gmail.com</cp:lastModifiedBy>
  <cp:revision>25</cp:revision>
  <dcterms:created xsi:type="dcterms:W3CDTF">2018-11-16T01:56:21Z</dcterms:created>
  <dcterms:modified xsi:type="dcterms:W3CDTF">2023-03-03T10:49:45Z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2a760b3e-54a5-418b-9dd9-555cd32dea45</vt:lpwstr>
  </property>
  <property fmtid="{D5CDD505-2E9C-101B-9397-08002B2CF9AE}" pid="3" name="Offisync_UniqueId">
    <vt:lpwstr>167823</vt:lpwstr>
  </property>
  <property fmtid="{D5CDD505-2E9C-101B-9397-08002B2CF9AE}" pid="4" name="Jive_LatestUserAccountName">
    <vt:lpwstr>vaivashi</vt:lpwstr>
  </property>
  <property fmtid="{D5CDD505-2E9C-101B-9397-08002B2CF9AE}" pid="5" name="Jive_VersionGuid">
    <vt:lpwstr>f166cf82-5007-4aeb-b839-2269b5079005</vt:lpwstr>
  </property>
  <property fmtid="{D5CDD505-2E9C-101B-9397-08002B2CF9AE}" pid="6" name="Offisync_UpdateToken">
    <vt:lpwstr>8</vt:lpwstr>
  </property>
  <property fmtid="{D5CDD505-2E9C-101B-9397-08002B2CF9AE}" pid="7" name="Offisync_ProviderInitializationData">
    <vt:lpwstr>https://vox.publicissapient.com</vt:lpwstr>
  </property>
  <property fmtid="{D5CDD505-2E9C-101B-9397-08002B2CF9AE}" pid="8" name="ContentTypeId">
    <vt:lpwstr>0x0101005B3C05FE7C078A4EBD0AABA0297D5076</vt:lpwstr>
  </property>
</Properties>
</file>